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77" r:id="rId3"/>
    <p:sldId id="285" r:id="rId4"/>
    <p:sldId id="259" r:id="rId5"/>
    <p:sldId id="260" r:id="rId6"/>
    <p:sldId id="276" r:id="rId7"/>
    <p:sldId id="279" r:id="rId8"/>
    <p:sldId id="283" r:id="rId9"/>
    <p:sldId id="280" r:id="rId10"/>
    <p:sldId id="281" r:id="rId11"/>
    <p:sldId id="282" r:id="rId12"/>
    <p:sldId id="284" r:id="rId13"/>
    <p:sldId id="278" r:id="rId14"/>
  </p:sldIdLst>
  <p:sldSz cx="12192000" cy="6858000"/>
  <p:notesSz cx="6858000" cy="9144000"/>
  <p:embeddedFontLst>
    <p:embeddedFont>
      <p:font typeface="Calibri Light" panose="020F0302020204030204" pitchFamily="34" charset="0"/>
      <p:regular r:id="rId16"/>
      <p:italic r:id="rId17"/>
    </p:embeddedFont>
    <p:embeddedFont>
      <p:font typeface="Calibri" panose="020F0502020204030204" pitchFamily="34" charset="0"/>
      <p:regular r:id="rId18"/>
      <p:bold r:id="rId19"/>
      <p:italic r:id="rId20"/>
      <p:boldItalic r:id="rId21"/>
    </p:embeddedFont>
    <p:embeddedFont>
      <p:font typeface="Roboto Condensed" panose="020B060402020202020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664" autoAdjust="0"/>
  </p:normalViewPr>
  <p:slideViewPr>
    <p:cSldViewPr snapToGrid="0">
      <p:cViewPr varScale="1">
        <p:scale>
          <a:sx n="60" d="100"/>
          <a:sy n="60" d="100"/>
        </p:scale>
        <p:origin x="96" y="8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D37438-B09E-45F1-AD3E-1E94AF3159EE}" type="datetimeFigureOut">
              <a:rPr lang="en-US" smtClean="0"/>
              <a:t>11/20/2020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2EB18-9C29-499A-90C0-AE7F00131BDB}" type="slidenum">
              <a:rPr lang="en-US" smtClean="0"/>
              <a:t>‹#›</a:t>
            </a:fld>
            <a:endParaRPr lang="en-US"/>
          </a:p>
        </p:txBody>
      </p:sp>
    </p:spTree>
    <p:extLst>
      <p:ext uri="{BB962C8B-B14F-4D97-AF65-F5344CB8AC3E}">
        <p14:creationId xmlns:p14="http://schemas.microsoft.com/office/powerpoint/2010/main" val="2298855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A reading from the book of Job (Job 12:7-10,13)</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Ask the animals, and they will teach you; the birds of the air, and they will tell you; ask the plants of the earth, and they will teach you; and the fish of the sea will declare to you. Who among all these does not know that the hand of the LORD has done this? In his hand is -the life of every living thing and the breath of every human being … With God are wisdom and strength; he has counsel and understanding.</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The Word of the Lord. </a:t>
            </a:r>
            <a:r>
              <a:rPr lang="en-US" sz="1200" b="0" i="1" u="none" strike="noStrike" kern="1200" dirty="0" smtClean="0">
                <a:solidFill>
                  <a:schemeClr val="tx1"/>
                </a:solidFill>
                <a:effectLst/>
                <a:latin typeface="+mn-lt"/>
                <a:ea typeface="+mn-ea"/>
                <a:cs typeface="+mn-cs"/>
              </a:rPr>
              <a:t>(Thanks be to God)</a:t>
            </a:r>
            <a:endParaRPr lang="en-US" b="0" dirty="0" smtClean="0">
              <a:effectLst/>
            </a:endParaRPr>
          </a:p>
        </p:txBody>
      </p:sp>
      <p:sp>
        <p:nvSpPr>
          <p:cNvPr id="4" name="Slide Number Placeholder 3"/>
          <p:cNvSpPr>
            <a:spLocks noGrp="1"/>
          </p:cNvSpPr>
          <p:nvPr>
            <p:ph type="sldNum" sz="quarter" idx="10"/>
          </p:nvPr>
        </p:nvSpPr>
        <p:spPr/>
        <p:txBody>
          <a:bodyPr/>
          <a:lstStyle/>
          <a:p>
            <a:fld id="{5A72EB18-9C29-499A-90C0-AE7F00131BDB}" type="slidenum">
              <a:rPr lang="en-US" smtClean="0"/>
              <a:t>7</a:t>
            </a:fld>
            <a:endParaRPr lang="en-US"/>
          </a:p>
        </p:txBody>
      </p:sp>
    </p:spTree>
    <p:extLst>
      <p:ext uri="{BB962C8B-B14F-4D97-AF65-F5344CB8AC3E}">
        <p14:creationId xmlns:p14="http://schemas.microsoft.com/office/powerpoint/2010/main" val="4185877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88877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256300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182046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C209F5-25BF-43EC-8043-E980531C34EE}"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62413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C209F5-25BF-43EC-8043-E980531C34EE}" type="datetimeFigureOut">
              <a:rPr lang="en-US" smtClean="0"/>
              <a:t>11/20/2020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167349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209F5-25BF-43EC-8043-E980531C34EE}"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79950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C209F5-25BF-43EC-8043-E980531C34EE}" type="datetimeFigureOut">
              <a:rPr lang="en-US" smtClean="0"/>
              <a:t>11/20/2020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368644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C209F5-25BF-43EC-8043-E980531C34EE}" type="datetimeFigureOut">
              <a:rPr lang="en-US" smtClean="0"/>
              <a:t>11/20/2020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237220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C209F5-25BF-43EC-8043-E980531C34EE}" type="datetimeFigureOut">
              <a:rPr lang="en-US" smtClean="0"/>
              <a:t>11/20/2020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131979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C209F5-25BF-43EC-8043-E980531C34EE}"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119734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C209F5-25BF-43EC-8043-E980531C34EE}" type="datetimeFigureOut">
              <a:rPr lang="en-US" smtClean="0"/>
              <a:t>11/20/2020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31907-9ABD-4A68-A2D4-1C51D06D3AF9}" type="slidenum">
              <a:rPr lang="en-US" smtClean="0"/>
              <a:t>‹#›</a:t>
            </a:fld>
            <a:endParaRPr lang="en-US"/>
          </a:p>
        </p:txBody>
      </p:sp>
    </p:spTree>
    <p:extLst>
      <p:ext uri="{BB962C8B-B14F-4D97-AF65-F5344CB8AC3E}">
        <p14:creationId xmlns:p14="http://schemas.microsoft.com/office/powerpoint/2010/main" val="268429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C209F5-25BF-43EC-8043-E980531C34EE}" type="datetimeFigureOut">
              <a:rPr lang="en-US" smtClean="0"/>
              <a:t>11/20/2020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31907-9ABD-4A68-A2D4-1C51D06D3AF9}" type="slidenum">
              <a:rPr lang="en-US" smtClean="0"/>
              <a:t>‹#›</a:t>
            </a:fld>
            <a:endParaRPr lang="en-US"/>
          </a:p>
        </p:txBody>
      </p:sp>
    </p:spTree>
    <p:extLst>
      <p:ext uri="{BB962C8B-B14F-4D97-AF65-F5344CB8AC3E}">
        <p14:creationId xmlns:p14="http://schemas.microsoft.com/office/powerpoint/2010/main" val="1537430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7923"/>
            <a:ext cx="12192000" cy="5762154"/>
          </a:xfrm>
          <a:prstGeom prst="rect">
            <a:avLst/>
          </a:prstGeom>
        </p:spPr>
      </p:pic>
    </p:spTree>
    <p:extLst>
      <p:ext uri="{BB962C8B-B14F-4D97-AF65-F5344CB8AC3E}">
        <p14:creationId xmlns:p14="http://schemas.microsoft.com/office/powerpoint/2010/main" val="428775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878633" y="151179"/>
            <a:ext cx="9666513" cy="6278642"/>
          </a:xfrm>
          <a:prstGeom prst="rect">
            <a:avLst/>
          </a:prstGeom>
        </p:spPr>
        <p:txBody>
          <a:bodyPr wrap="square">
            <a:spAutoFit/>
          </a:bodyPr>
          <a:lstStyle/>
          <a:p>
            <a:r>
              <a:rPr lang="en-US" sz="3600" b="1" dirty="0">
                <a:latin typeface="Roboto Condensed" panose="02000000000000000000" pitchFamily="2" charset="0"/>
                <a:ea typeface="Roboto Condensed" panose="02000000000000000000" pitchFamily="2" charset="0"/>
              </a:rPr>
              <a:t>Questions for Personal </a:t>
            </a:r>
            <a:r>
              <a:rPr lang="en-US" sz="3600" b="1" dirty="0" smtClean="0">
                <a:latin typeface="Roboto Condensed" panose="02000000000000000000" pitchFamily="2" charset="0"/>
                <a:ea typeface="Roboto Condensed" panose="02000000000000000000" pitchFamily="2" charset="0"/>
              </a:rPr>
              <a:t>Reflection</a:t>
            </a:r>
          </a:p>
          <a:p>
            <a:endParaRPr lang="en-US" sz="3600" dirty="0">
              <a:latin typeface="Roboto Condensed" panose="02000000000000000000" pitchFamily="2" charset="0"/>
              <a:ea typeface="Roboto Condensed" panose="02000000000000000000" pitchFamily="2" charset="0"/>
            </a:endParaRPr>
          </a:p>
          <a:p>
            <a:pPr marL="457200" indent="-457200" fontAlgn="base">
              <a:buFont typeface="Arial" panose="020B0604020202020204" pitchFamily="34" charset="0"/>
              <a:buChar char="•"/>
            </a:pPr>
            <a:r>
              <a:rPr lang="en-US" sz="3000" dirty="0" smtClean="0">
                <a:latin typeface="Roboto Condensed" panose="02000000000000000000" pitchFamily="2" charset="0"/>
                <a:ea typeface="Roboto Condensed" panose="02000000000000000000" pitchFamily="2" charset="0"/>
              </a:rPr>
              <a:t>What </a:t>
            </a:r>
            <a:r>
              <a:rPr lang="en-US" sz="3000" dirty="0">
                <a:latin typeface="Roboto Condensed" panose="02000000000000000000" pitchFamily="2" charset="0"/>
                <a:ea typeface="Roboto Condensed" panose="02000000000000000000" pitchFamily="2" charset="0"/>
              </a:rPr>
              <a:t>does marveling in wonder mean to you</a:t>
            </a:r>
            <a:r>
              <a:rPr lang="en-US" sz="3000" dirty="0" smtClean="0">
                <a:latin typeface="Roboto Condensed" panose="02000000000000000000" pitchFamily="2" charset="0"/>
                <a:ea typeface="Roboto Condensed" panose="02000000000000000000" pitchFamily="2" charset="0"/>
              </a:rPr>
              <a:t>? </a:t>
            </a:r>
            <a:r>
              <a:rPr lang="en-US" sz="3000" dirty="0">
                <a:latin typeface="Roboto Condensed" panose="02000000000000000000" pitchFamily="2" charset="0"/>
                <a:ea typeface="Roboto Condensed" panose="02000000000000000000" pitchFamily="2" charset="0"/>
              </a:rPr>
              <a:t>What words or phrases in the readings resonate with you the most in terms of your role as a Catholic educator?</a:t>
            </a:r>
          </a:p>
          <a:p>
            <a:pPr marL="457200" indent="-457200" fontAlgn="base">
              <a:buFont typeface="Arial" panose="020B0604020202020204" pitchFamily="34" charset="0"/>
              <a:buChar char="•"/>
            </a:pPr>
            <a:r>
              <a:rPr lang="en-US" sz="3000" dirty="0">
                <a:latin typeface="Roboto Condensed" panose="02000000000000000000" pitchFamily="2" charset="0"/>
                <a:ea typeface="Roboto Condensed" panose="02000000000000000000" pitchFamily="2" charset="0"/>
              </a:rPr>
              <a:t>How is the environment part of your spirituality - personal prayer and action?</a:t>
            </a:r>
          </a:p>
          <a:p>
            <a:pPr marL="457200" indent="-457200" fontAlgn="base">
              <a:buFont typeface="Arial" panose="020B0604020202020204" pitchFamily="34" charset="0"/>
              <a:buChar char="•"/>
            </a:pPr>
            <a:r>
              <a:rPr lang="en-US" sz="3000" dirty="0">
                <a:latin typeface="Roboto Condensed" panose="02000000000000000000" pitchFamily="2" charset="0"/>
                <a:ea typeface="Roboto Condensed" panose="02000000000000000000" pitchFamily="2" charset="0"/>
              </a:rPr>
              <a:t>What implications do these readings have for nurturing hope? What are some ways that our students marvel in wonder</a:t>
            </a:r>
            <a:r>
              <a:rPr lang="en-US" sz="3000" dirty="0" smtClean="0">
                <a:latin typeface="Roboto Condensed" panose="02000000000000000000" pitchFamily="2" charset="0"/>
                <a:ea typeface="Roboto Condensed" panose="02000000000000000000" pitchFamily="2" charset="0"/>
              </a:rPr>
              <a:t>? </a:t>
            </a:r>
            <a:r>
              <a:rPr lang="en-US" sz="3000" dirty="0">
                <a:latin typeface="Roboto Condensed" panose="02000000000000000000" pitchFamily="2" charset="0"/>
                <a:ea typeface="Roboto Condensed" panose="02000000000000000000" pitchFamily="2" charset="0"/>
              </a:rPr>
              <a:t>How does your work as a Catholic educator reflect the messages shared in the above readings?</a:t>
            </a:r>
          </a:p>
          <a:p>
            <a:r>
              <a:rPr lang="en-US" sz="3000" dirty="0">
                <a:latin typeface="Roboto Condensed" panose="02000000000000000000" pitchFamily="2" charset="0"/>
                <a:ea typeface="Roboto Condensed" panose="02000000000000000000" pitchFamily="2" charset="0"/>
              </a:rPr>
              <a:t/>
            </a:r>
            <a:br>
              <a:rPr lang="en-US" sz="3000" dirty="0">
                <a:latin typeface="Roboto Condensed" panose="02000000000000000000" pitchFamily="2" charset="0"/>
                <a:ea typeface="Roboto Condensed" panose="02000000000000000000" pitchFamily="2" charset="0"/>
              </a:rPr>
            </a:br>
            <a:endParaRPr lang="en-US" sz="30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94666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912500" y="760779"/>
            <a:ext cx="9666513" cy="3970318"/>
          </a:xfrm>
          <a:prstGeom prst="rect">
            <a:avLst/>
          </a:prstGeom>
        </p:spPr>
        <p:txBody>
          <a:bodyPr wrap="square">
            <a:spAutoFit/>
          </a:bodyPr>
          <a:lstStyle/>
          <a:p>
            <a:r>
              <a:rPr lang="en-US" sz="3600" b="1" dirty="0" smtClean="0">
                <a:solidFill>
                  <a:srgbClr val="000000"/>
                </a:solidFill>
                <a:latin typeface="Roboto Condensed" panose="02000000000000000000" pitchFamily="2" charset="0"/>
                <a:ea typeface="Roboto Condensed" panose="02000000000000000000" pitchFamily="2" charset="0"/>
              </a:rPr>
              <a:t>Closing </a:t>
            </a:r>
            <a:r>
              <a:rPr lang="en-US" sz="3600" b="1" dirty="0">
                <a:solidFill>
                  <a:srgbClr val="000000"/>
                </a:solidFill>
                <a:latin typeface="Roboto Condensed" panose="02000000000000000000" pitchFamily="2" charset="0"/>
                <a:ea typeface="Roboto Condensed" panose="02000000000000000000" pitchFamily="2" charset="0"/>
              </a:rPr>
              <a:t>Prayer</a:t>
            </a:r>
          </a:p>
          <a:p>
            <a:endParaRPr lang="en-US" sz="3600" dirty="0" smtClean="0">
              <a:latin typeface="Roboto Condensed" panose="02000000000000000000" pitchFamily="2" charset="0"/>
              <a:ea typeface="Roboto Condensed" panose="02000000000000000000" pitchFamily="2" charset="0"/>
            </a:endParaRPr>
          </a:p>
          <a:p>
            <a:r>
              <a:rPr lang="en-US" sz="3000" dirty="0" smtClean="0">
                <a:latin typeface="Roboto Condensed" panose="02000000000000000000" pitchFamily="2" charset="0"/>
                <a:ea typeface="Roboto Condensed" panose="02000000000000000000" pitchFamily="2" charset="0"/>
              </a:rPr>
              <a:t>Blessed </a:t>
            </a:r>
            <a:r>
              <a:rPr lang="en-US" sz="3000" dirty="0">
                <a:latin typeface="Roboto Condensed" panose="02000000000000000000" pitchFamily="2" charset="0"/>
                <a:ea typeface="Roboto Condensed" panose="02000000000000000000" pitchFamily="2" charset="0"/>
              </a:rPr>
              <a:t>are you, Source of every gift, for the rich blessings of creation. The awesomeness of your world—its tiny one-celled creatures and its vast oceans and deserts—inspires us to praise and thank you daily. Teach us to hear the song of creation, and to know that we are a vital part of the complex web of life, called to wisdom, humility and </a:t>
            </a:r>
            <a:r>
              <a:rPr lang="en-US" sz="3000" dirty="0" smtClean="0">
                <a:latin typeface="Roboto Condensed" panose="02000000000000000000" pitchFamily="2" charset="0"/>
                <a:ea typeface="Roboto Condensed" panose="02000000000000000000" pitchFamily="2" charset="0"/>
              </a:rPr>
              <a:t>care … </a:t>
            </a:r>
            <a:endParaRPr lang="en-US" sz="30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315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980233" y="1590513"/>
            <a:ext cx="9666513" cy="2862322"/>
          </a:xfrm>
          <a:prstGeom prst="rect">
            <a:avLst/>
          </a:prstGeom>
        </p:spPr>
        <p:txBody>
          <a:bodyPr wrap="square">
            <a:spAutoFit/>
          </a:bodyPr>
          <a:lstStyle/>
          <a:p>
            <a:r>
              <a:rPr lang="en-US" sz="3000" dirty="0" smtClean="0">
                <a:latin typeface="Roboto Condensed" panose="02000000000000000000" pitchFamily="2" charset="0"/>
                <a:ea typeface="Roboto Condensed" panose="02000000000000000000" pitchFamily="2" charset="0"/>
              </a:rPr>
              <a:t>… As </a:t>
            </a:r>
            <a:r>
              <a:rPr lang="en-US" sz="3000" dirty="0">
                <a:latin typeface="Roboto Condensed" panose="02000000000000000000" pitchFamily="2" charset="0"/>
                <a:ea typeface="Roboto Condensed" panose="02000000000000000000" pitchFamily="2" charset="0"/>
              </a:rPr>
              <a:t>we respect the integrity of creation, so may we work for genuine justice for our sisters and brothers, as part of that “integral ecology” to which the Church has called us. May we respect, preserve and celebrate creation, and may it always lead us to you, its Creator. We ask all of this in the name of Jesus Christ our Lord. Amen.</a:t>
            </a:r>
          </a:p>
        </p:txBody>
      </p:sp>
    </p:spTree>
    <p:extLst>
      <p:ext uri="{BB962C8B-B14F-4D97-AF65-F5344CB8AC3E}">
        <p14:creationId xmlns:p14="http://schemas.microsoft.com/office/powerpoint/2010/main" val="422275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192404" y="1983251"/>
            <a:ext cx="10999596" cy="2891497"/>
          </a:xfrm>
          <a:prstGeom prst="rect">
            <a:avLst/>
          </a:prstGeom>
        </p:spPr>
        <p:txBody>
          <a:bodyPr wrap="square">
            <a:spAutoFit/>
          </a:bodyPr>
          <a:lstStyle/>
          <a:p>
            <a:pPr marR="0" lvl="0" algn="ctr">
              <a:lnSpc>
                <a:spcPct val="107000"/>
              </a:lnSpc>
              <a:spcBef>
                <a:spcPts val="0"/>
              </a:spcBef>
              <a:spcAft>
                <a:spcPts val="0"/>
              </a:spcAft>
            </a:pPr>
            <a:r>
              <a:rPr lang="en-US" sz="3400" dirty="0">
                <a:latin typeface="Roboto Condensed" panose="020B0604020202020204" charset="0"/>
                <a:ea typeface="Roboto Condensed" panose="020B0604020202020204" charset="0"/>
                <a:cs typeface="Times New Roman" panose="02020603050405020304" pitchFamily="18" charset="0"/>
              </a:rPr>
              <a:t>Sing Out, Earth and </a:t>
            </a:r>
            <a:r>
              <a:rPr lang="en-US" sz="3400" dirty="0" smtClean="0">
                <a:latin typeface="Roboto Condensed" panose="020B0604020202020204" charset="0"/>
                <a:ea typeface="Roboto Condensed" panose="020B0604020202020204" charset="0"/>
                <a:cs typeface="Times New Roman" panose="02020603050405020304" pitchFamily="18" charset="0"/>
              </a:rPr>
              <a:t>Skies by Marty Haugen,</a:t>
            </a:r>
          </a:p>
          <a:p>
            <a:pPr marR="0" lvl="0" algn="ctr">
              <a:lnSpc>
                <a:spcPct val="107000"/>
              </a:lnSpc>
              <a:spcBef>
                <a:spcPts val="0"/>
              </a:spcBef>
              <a:spcAft>
                <a:spcPts val="0"/>
              </a:spcAft>
            </a:pPr>
            <a:r>
              <a:rPr lang="en-US" sz="3400" dirty="0" smtClean="0">
                <a:latin typeface="Roboto Condensed" panose="020B0604020202020204" charset="0"/>
                <a:ea typeface="Roboto Condensed" panose="020B0604020202020204" charset="0"/>
                <a:cs typeface="Times New Roman" panose="02020603050405020304" pitchFamily="18" charset="0"/>
              </a:rPr>
              <a:t>Gather </a:t>
            </a:r>
            <a:r>
              <a:rPr lang="en-US" sz="3400" dirty="0">
                <a:latin typeface="Roboto Condensed" panose="020B0604020202020204" charset="0"/>
                <a:ea typeface="Roboto Condensed" panose="020B0604020202020204" charset="0"/>
                <a:cs typeface="Times New Roman" panose="02020603050405020304" pitchFamily="18" charset="0"/>
              </a:rPr>
              <a:t>Comprehensive #497</a:t>
            </a:r>
          </a:p>
          <a:p>
            <a:pPr marR="0" lvl="0" algn="ctr">
              <a:lnSpc>
                <a:spcPct val="107000"/>
              </a:lnSpc>
              <a:spcBef>
                <a:spcPts val="0"/>
              </a:spcBef>
              <a:spcAft>
                <a:spcPts val="0"/>
              </a:spcAft>
            </a:pPr>
            <a:r>
              <a:rPr lang="en-US" sz="3400" dirty="0">
                <a:latin typeface="Roboto Condensed" panose="020B0604020202020204" charset="0"/>
                <a:ea typeface="Roboto Condensed" panose="020B0604020202020204" charset="0"/>
                <a:cs typeface="Times New Roman" panose="02020603050405020304" pitchFamily="18" charset="0"/>
              </a:rPr>
              <a:t>For the Beauty of the Earth </a:t>
            </a:r>
            <a:r>
              <a:rPr lang="en-US" sz="3400" dirty="0" smtClean="0">
                <a:latin typeface="Roboto Condensed" panose="020B0604020202020204" charset="0"/>
                <a:ea typeface="Roboto Condensed" panose="020B0604020202020204" charset="0"/>
                <a:cs typeface="Times New Roman" panose="02020603050405020304" pitchFamily="18" charset="0"/>
              </a:rPr>
              <a:t>by John </a:t>
            </a:r>
            <a:r>
              <a:rPr lang="en-US" sz="3400" dirty="0">
                <a:latin typeface="Roboto Condensed" panose="020B0604020202020204" charset="0"/>
                <a:ea typeface="Roboto Condensed" panose="020B0604020202020204" charset="0"/>
                <a:cs typeface="Times New Roman" panose="02020603050405020304" pitchFamily="18" charset="0"/>
              </a:rPr>
              <a:t>Rutter</a:t>
            </a:r>
          </a:p>
          <a:p>
            <a:pPr marR="0" lvl="0" algn="ctr">
              <a:lnSpc>
                <a:spcPct val="107000"/>
              </a:lnSpc>
              <a:spcBef>
                <a:spcPts val="0"/>
              </a:spcBef>
              <a:spcAft>
                <a:spcPts val="0"/>
              </a:spcAft>
            </a:pPr>
            <a:r>
              <a:rPr lang="en-US" sz="3400" dirty="0">
                <a:latin typeface="Roboto Condensed" panose="020B0604020202020204" charset="0"/>
                <a:ea typeface="Roboto Condensed" panose="020B0604020202020204" charset="0"/>
                <a:cs typeface="Times New Roman" panose="02020603050405020304" pitchFamily="18" charset="0"/>
              </a:rPr>
              <a:t>All Things Bright and Beautiful </a:t>
            </a:r>
            <a:r>
              <a:rPr lang="en-US" sz="3400" dirty="0" smtClean="0">
                <a:latin typeface="Roboto Condensed" panose="020B0604020202020204" charset="0"/>
                <a:ea typeface="Roboto Condensed" panose="020B0604020202020204" charset="0"/>
                <a:cs typeface="Times New Roman" panose="02020603050405020304" pitchFamily="18" charset="0"/>
              </a:rPr>
              <a:t>by John </a:t>
            </a:r>
            <a:r>
              <a:rPr lang="en-US" sz="3400" dirty="0">
                <a:latin typeface="Roboto Condensed" panose="020B0604020202020204" charset="0"/>
                <a:ea typeface="Roboto Condensed" panose="020B0604020202020204" charset="0"/>
                <a:cs typeface="Times New Roman" panose="02020603050405020304" pitchFamily="18" charset="0"/>
              </a:rPr>
              <a:t>Rutter</a:t>
            </a:r>
          </a:p>
          <a:p>
            <a:pPr marR="0" lvl="0" algn="ctr">
              <a:lnSpc>
                <a:spcPct val="107000"/>
              </a:lnSpc>
              <a:spcBef>
                <a:spcPts val="0"/>
              </a:spcBef>
              <a:spcAft>
                <a:spcPts val="0"/>
              </a:spcAft>
            </a:pPr>
            <a:r>
              <a:rPr lang="en-US" sz="3400" dirty="0">
                <a:latin typeface="Roboto Condensed" panose="020B0604020202020204" charset="0"/>
                <a:ea typeface="Roboto Condensed" panose="020B0604020202020204" charset="0"/>
                <a:cs typeface="Times New Roman" panose="02020603050405020304" pitchFamily="18" charset="0"/>
              </a:rPr>
              <a:t>We Cannot Own the Starlit Sky </a:t>
            </a:r>
            <a:r>
              <a:rPr lang="en-US" sz="3400" dirty="0" smtClean="0">
                <a:latin typeface="Roboto Condensed" panose="020B0604020202020204" charset="0"/>
                <a:ea typeface="Roboto Condensed" panose="020B0604020202020204" charset="0"/>
                <a:cs typeface="Times New Roman" panose="02020603050405020304" pitchFamily="18" charset="0"/>
              </a:rPr>
              <a:t>by Ruth Duck</a:t>
            </a:r>
            <a:endParaRPr lang="en-US" sz="3400" dirty="0">
              <a:latin typeface="Roboto Condensed" panose="020B0604020202020204" charset="0"/>
              <a:ea typeface="Roboto Condensed" panose="020B0604020202020204" charset="0"/>
              <a:cs typeface="Times New Roman" panose="02020603050405020304" pitchFamily="18" charset="0"/>
            </a:endParaRPr>
          </a:p>
        </p:txBody>
      </p:sp>
      <p:pic>
        <p:nvPicPr>
          <p:cNvPr id="5" name="Picture 4" descr="The Wright Wreport: Wanna Learn Wolof? Then Sing a Happ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438" y="24703"/>
            <a:ext cx="2183528" cy="1489166"/>
          </a:xfrm>
          <a:prstGeom prst="rect">
            <a:avLst/>
          </a:prstGeom>
        </p:spPr>
      </p:pic>
    </p:spTree>
    <p:extLst>
      <p:ext uri="{BB962C8B-B14F-4D97-AF65-F5344CB8AC3E}">
        <p14:creationId xmlns:p14="http://schemas.microsoft.com/office/powerpoint/2010/main" val="365428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192404" y="2454720"/>
            <a:ext cx="10999596" cy="1323439"/>
          </a:xfrm>
          <a:prstGeom prst="rect">
            <a:avLst/>
          </a:prstGeom>
        </p:spPr>
        <p:txBody>
          <a:bodyPr wrap="square">
            <a:spAutoFit/>
          </a:bodyPr>
          <a:lstStyle/>
          <a:p>
            <a:pPr algn="ctr"/>
            <a:r>
              <a:rPr lang="en-US" sz="4000" b="1" dirty="0" smtClean="0">
                <a:solidFill>
                  <a:srgbClr val="000000"/>
                </a:solidFill>
                <a:latin typeface="Roboto Condensed" panose="02000000000000000000" pitchFamily="2" charset="0"/>
                <a:ea typeface="Roboto Condensed" panose="02000000000000000000" pitchFamily="2" charset="0"/>
              </a:rPr>
              <a:t>April </a:t>
            </a:r>
            <a:r>
              <a:rPr lang="en-US" sz="4000" b="1" dirty="0">
                <a:solidFill>
                  <a:srgbClr val="000000"/>
                </a:solidFill>
                <a:latin typeface="Roboto Condensed" panose="02000000000000000000" pitchFamily="2" charset="0"/>
                <a:ea typeface="Roboto Condensed" panose="02000000000000000000" pitchFamily="2" charset="0"/>
              </a:rPr>
              <a:t>Prayer Service</a:t>
            </a:r>
          </a:p>
          <a:p>
            <a:pPr algn="ctr"/>
            <a:r>
              <a:rPr lang="en-US" sz="4000" b="1" dirty="0" err="1" smtClean="0">
                <a:solidFill>
                  <a:srgbClr val="000000"/>
                </a:solidFill>
                <a:latin typeface="Roboto Condensed" panose="02000000000000000000" pitchFamily="2" charset="0"/>
                <a:ea typeface="Roboto Condensed" panose="02000000000000000000" pitchFamily="2" charset="0"/>
              </a:rPr>
              <a:t>Marvelling</a:t>
            </a:r>
            <a:r>
              <a:rPr lang="en-US" sz="4000" b="1" dirty="0" smtClean="0">
                <a:solidFill>
                  <a:srgbClr val="000000"/>
                </a:solidFill>
                <a:latin typeface="Roboto Condensed" panose="02000000000000000000" pitchFamily="2" charset="0"/>
                <a:ea typeface="Roboto Condensed" panose="02000000000000000000" pitchFamily="2" charset="0"/>
              </a:rPr>
              <a:t> </a:t>
            </a:r>
            <a:r>
              <a:rPr lang="en-US" sz="4000" b="1" smtClean="0">
                <a:solidFill>
                  <a:srgbClr val="000000"/>
                </a:solidFill>
                <a:latin typeface="Roboto Condensed" panose="02000000000000000000" pitchFamily="2" charset="0"/>
                <a:ea typeface="Roboto Condensed" panose="02000000000000000000" pitchFamily="2" charset="0"/>
              </a:rPr>
              <a:t>in Wonder</a:t>
            </a:r>
            <a:endParaRPr lang="en-US" sz="4000" b="1" dirty="0">
              <a:solidFill>
                <a:srgbClr val="000000"/>
              </a:solidFill>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85139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192404" y="1888311"/>
            <a:ext cx="10999596" cy="1938992"/>
          </a:xfrm>
          <a:prstGeom prst="rect">
            <a:avLst/>
          </a:prstGeom>
        </p:spPr>
        <p:txBody>
          <a:bodyPr wrap="square">
            <a:spAutoFit/>
          </a:bodyPr>
          <a:lstStyle/>
          <a:p>
            <a:pPr algn="ctr"/>
            <a:r>
              <a:rPr lang="en-US" sz="4000" dirty="0">
                <a:solidFill>
                  <a:srgbClr val="000000"/>
                </a:solidFill>
                <a:latin typeface="Roboto Condensed" panose="02000000000000000000" pitchFamily="2" charset="0"/>
              </a:rPr>
              <a:t>“Amazement seized all of them, </a:t>
            </a:r>
            <a:r>
              <a:rPr lang="en-US" sz="4000" dirty="0" smtClean="0">
                <a:solidFill>
                  <a:srgbClr val="000000"/>
                </a:solidFill>
                <a:latin typeface="Roboto Condensed" panose="02000000000000000000" pitchFamily="2" charset="0"/>
              </a:rPr>
              <a:t/>
            </a:r>
            <a:br>
              <a:rPr lang="en-US" sz="4000" dirty="0" smtClean="0">
                <a:solidFill>
                  <a:srgbClr val="000000"/>
                </a:solidFill>
                <a:latin typeface="Roboto Condensed" panose="02000000000000000000" pitchFamily="2" charset="0"/>
              </a:rPr>
            </a:br>
            <a:r>
              <a:rPr lang="en-US" sz="4000" dirty="0" smtClean="0">
                <a:solidFill>
                  <a:srgbClr val="000000"/>
                </a:solidFill>
                <a:latin typeface="Roboto Condensed" panose="02000000000000000000" pitchFamily="2" charset="0"/>
              </a:rPr>
              <a:t>and </a:t>
            </a:r>
            <a:r>
              <a:rPr lang="en-US" sz="4000" dirty="0">
                <a:solidFill>
                  <a:srgbClr val="000000"/>
                </a:solidFill>
                <a:latin typeface="Roboto Condensed" panose="02000000000000000000" pitchFamily="2" charset="0"/>
              </a:rPr>
              <a:t>they glorified God and were filled with awe</a:t>
            </a:r>
            <a:r>
              <a:rPr lang="en-US" sz="4000" dirty="0" smtClean="0">
                <a:solidFill>
                  <a:srgbClr val="000000"/>
                </a:solidFill>
                <a:latin typeface="Roboto Condensed" panose="02000000000000000000" pitchFamily="2" charset="0"/>
              </a:rPr>
              <a:t>.”</a:t>
            </a:r>
            <a:br>
              <a:rPr lang="en-US" sz="4000" dirty="0" smtClean="0">
                <a:solidFill>
                  <a:srgbClr val="000000"/>
                </a:solidFill>
                <a:latin typeface="Roboto Condensed" panose="02000000000000000000" pitchFamily="2" charset="0"/>
              </a:rPr>
            </a:br>
            <a:r>
              <a:rPr lang="en-US" sz="4000" dirty="0" smtClean="0">
                <a:solidFill>
                  <a:srgbClr val="000000"/>
                </a:solidFill>
                <a:latin typeface="Roboto Condensed" panose="02000000000000000000" pitchFamily="2" charset="0"/>
              </a:rPr>
              <a:t>(</a:t>
            </a:r>
            <a:r>
              <a:rPr lang="en-US" sz="4000" dirty="0">
                <a:solidFill>
                  <a:srgbClr val="000000"/>
                </a:solidFill>
                <a:latin typeface="Roboto Condensed" panose="02000000000000000000" pitchFamily="2" charset="0"/>
              </a:rPr>
              <a:t>Luke 5:26</a:t>
            </a:r>
            <a:r>
              <a:rPr lang="en-US" sz="4000" dirty="0" smtClean="0">
                <a:solidFill>
                  <a:srgbClr val="000000"/>
                </a:solidFill>
                <a:latin typeface="Roboto Condensed" panose="02000000000000000000" pitchFamily="2" charset="0"/>
              </a:rPr>
              <a:t>)</a:t>
            </a:r>
            <a:endParaRPr lang="en-US" sz="4000" dirty="0">
              <a:latin typeface="Roboto Condensed" panose="02000000000000000000" pitchFamily="2" charset="0"/>
            </a:endParaRPr>
          </a:p>
        </p:txBody>
      </p:sp>
    </p:spTree>
    <p:extLst>
      <p:ext uri="{BB962C8B-B14F-4D97-AF65-F5344CB8AC3E}">
        <p14:creationId xmlns:p14="http://schemas.microsoft.com/office/powerpoint/2010/main" val="206738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192404" y="1670313"/>
            <a:ext cx="10999596" cy="3517373"/>
          </a:xfrm>
          <a:prstGeom prst="rect">
            <a:avLst/>
          </a:prstGeom>
        </p:spPr>
        <p:txBody>
          <a:bodyPr wrap="square">
            <a:spAutoFit/>
          </a:bodyPr>
          <a:lstStyle/>
          <a:p>
            <a:pPr marR="0" lvl="0" algn="ctr">
              <a:lnSpc>
                <a:spcPct val="107000"/>
              </a:lnSpc>
              <a:spcBef>
                <a:spcPts val="0"/>
              </a:spcBef>
              <a:spcAft>
                <a:spcPts val="0"/>
              </a:spcAft>
            </a:pPr>
            <a:r>
              <a:rPr lang="en-US" sz="2600" dirty="0">
                <a:latin typeface="Roboto Condensed" panose="020B0604020202020204" charset="0"/>
                <a:ea typeface="Roboto Condensed" panose="020B0604020202020204" charset="0"/>
                <a:cs typeface="Times New Roman" panose="02020603050405020304" pitchFamily="18" charset="0"/>
              </a:rPr>
              <a:t>Canticle of the Sun (The Heavens are Telling the Glory of </a:t>
            </a:r>
            <a:r>
              <a:rPr lang="en-US" sz="2600" dirty="0" smtClean="0">
                <a:latin typeface="Roboto Condensed" panose="020B0604020202020204" charset="0"/>
                <a:ea typeface="Roboto Condensed" panose="020B0604020202020204" charset="0"/>
                <a:cs typeface="Times New Roman" panose="02020603050405020304" pitchFamily="18" charset="0"/>
              </a:rPr>
              <a:t>God) by Marty Haugen, Gather </a:t>
            </a:r>
            <a:r>
              <a:rPr lang="en-US" sz="2600" dirty="0">
                <a:latin typeface="Roboto Condensed" panose="020B0604020202020204" charset="0"/>
                <a:ea typeface="Roboto Condensed" panose="020B0604020202020204" charset="0"/>
                <a:cs typeface="Times New Roman" panose="02020603050405020304" pitchFamily="18" charset="0"/>
              </a:rPr>
              <a:t>Comprehensive #495</a:t>
            </a:r>
          </a:p>
          <a:p>
            <a:pPr marR="0" lvl="0" algn="ctr">
              <a:lnSpc>
                <a:spcPct val="107000"/>
              </a:lnSpc>
              <a:spcBef>
                <a:spcPts val="0"/>
              </a:spcBef>
              <a:spcAft>
                <a:spcPts val="0"/>
              </a:spcAft>
            </a:pPr>
            <a:r>
              <a:rPr lang="en-US" sz="2600" dirty="0">
                <a:latin typeface="Roboto Condensed" panose="020B0604020202020204" charset="0"/>
                <a:ea typeface="Roboto Condensed" panose="020B0604020202020204" charset="0"/>
                <a:cs typeface="Times New Roman" panose="02020603050405020304" pitchFamily="18" charset="0"/>
              </a:rPr>
              <a:t>All You Words of God </a:t>
            </a:r>
            <a:r>
              <a:rPr lang="en-US" sz="2600" dirty="0" smtClean="0">
                <a:latin typeface="Roboto Condensed" panose="020B0604020202020204" charset="0"/>
                <a:ea typeface="Roboto Condensed" panose="020B0604020202020204" charset="0"/>
                <a:cs typeface="Times New Roman" panose="02020603050405020304" pitchFamily="18" charset="0"/>
              </a:rPr>
              <a:t>by Marty </a:t>
            </a:r>
            <a:r>
              <a:rPr lang="en-US" sz="2600" dirty="0">
                <a:latin typeface="Roboto Condensed" panose="020B0604020202020204" charset="0"/>
                <a:ea typeface="Roboto Condensed" panose="020B0604020202020204" charset="0"/>
                <a:cs typeface="Times New Roman" panose="02020603050405020304" pitchFamily="18" charset="0"/>
              </a:rPr>
              <a:t>Haugen, Gather Comprehensive #</a:t>
            </a:r>
            <a:r>
              <a:rPr lang="en-US" sz="2600" dirty="0" smtClean="0">
                <a:latin typeface="Roboto Condensed" panose="020B0604020202020204" charset="0"/>
                <a:ea typeface="Roboto Condensed" panose="020B0604020202020204" charset="0"/>
                <a:cs typeface="Times New Roman" panose="02020603050405020304" pitchFamily="18" charset="0"/>
              </a:rPr>
              <a:t>498</a:t>
            </a:r>
            <a:endParaRPr lang="en-US" sz="2600" dirty="0">
              <a:latin typeface="Roboto Condensed" panose="020B0604020202020204" charset="0"/>
              <a:ea typeface="Roboto Condensed" panose="020B0604020202020204" charset="0"/>
              <a:cs typeface="Times New Roman" panose="02020603050405020304" pitchFamily="18" charset="0"/>
            </a:endParaRPr>
          </a:p>
          <a:p>
            <a:pPr marR="0" lvl="0" algn="ctr">
              <a:lnSpc>
                <a:spcPct val="107000"/>
              </a:lnSpc>
              <a:spcBef>
                <a:spcPts val="0"/>
              </a:spcBef>
              <a:spcAft>
                <a:spcPts val="0"/>
              </a:spcAft>
            </a:pPr>
            <a:r>
              <a:rPr lang="en-US" sz="2600" dirty="0">
                <a:latin typeface="Roboto Condensed" panose="020B0604020202020204" charset="0"/>
                <a:ea typeface="Roboto Condensed" panose="020B0604020202020204" charset="0"/>
                <a:cs typeface="Times New Roman" panose="02020603050405020304" pitchFamily="18" charset="0"/>
              </a:rPr>
              <a:t>All Creatures of Our God and </a:t>
            </a:r>
            <a:r>
              <a:rPr lang="en-US" sz="2600" dirty="0" smtClean="0">
                <a:latin typeface="Roboto Condensed" panose="020B0604020202020204" charset="0"/>
                <a:ea typeface="Roboto Condensed" panose="020B0604020202020204" charset="0"/>
                <a:cs typeface="Times New Roman" panose="02020603050405020304" pitchFamily="18" charset="0"/>
              </a:rPr>
              <a:t>King</a:t>
            </a:r>
          </a:p>
          <a:p>
            <a:pPr marR="0" lvl="0" algn="ctr">
              <a:lnSpc>
                <a:spcPct val="107000"/>
              </a:lnSpc>
              <a:spcBef>
                <a:spcPts val="0"/>
              </a:spcBef>
              <a:spcAft>
                <a:spcPts val="0"/>
              </a:spcAft>
            </a:pPr>
            <a:r>
              <a:rPr lang="en-US" sz="2600" dirty="0" smtClean="0">
                <a:latin typeface="Roboto Condensed" panose="020B0604020202020204" charset="0"/>
                <a:ea typeface="Roboto Condensed" panose="020B0604020202020204" charset="0"/>
                <a:cs typeface="Times New Roman" panose="02020603050405020304" pitchFamily="18" charset="0"/>
              </a:rPr>
              <a:t>(Based </a:t>
            </a:r>
            <a:r>
              <a:rPr lang="en-US" sz="2600" dirty="0">
                <a:latin typeface="Roboto Condensed" panose="020B0604020202020204" charset="0"/>
                <a:ea typeface="Roboto Condensed" panose="020B0604020202020204" charset="0"/>
                <a:cs typeface="Times New Roman" panose="02020603050405020304" pitchFamily="18" charset="0"/>
              </a:rPr>
              <a:t>on St. Francis of </a:t>
            </a:r>
            <a:r>
              <a:rPr lang="en-US" sz="2600" dirty="0" smtClean="0">
                <a:latin typeface="Roboto Condensed" panose="020B0604020202020204" charset="0"/>
                <a:ea typeface="Roboto Condensed" panose="020B0604020202020204" charset="0"/>
                <a:cs typeface="Times New Roman" panose="02020603050405020304" pitchFamily="18" charset="0"/>
              </a:rPr>
              <a:t>Assisi’s “Canticle </a:t>
            </a:r>
            <a:r>
              <a:rPr lang="en-US" sz="2600" dirty="0">
                <a:latin typeface="Roboto Condensed" panose="020B0604020202020204" charset="0"/>
                <a:ea typeface="Roboto Condensed" panose="020B0604020202020204" charset="0"/>
                <a:cs typeface="Times New Roman" panose="02020603050405020304" pitchFamily="18" charset="0"/>
              </a:rPr>
              <a:t>of the Sun</a:t>
            </a:r>
            <a:r>
              <a:rPr lang="en-US" sz="2600" dirty="0" smtClean="0">
                <a:latin typeface="Roboto Condensed" panose="020B0604020202020204" charset="0"/>
                <a:ea typeface="Roboto Condensed" panose="020B0604020202020204" charset="0"/>
                <a:cs typeface="Times New Roman" panose="02020603050405020304" pitchFamily="18" charset="0"/>
              </a:rPr>
              <a:t>”)</a:t>
            </a:r>
            <a:endParaRPr lang="en-US" sz="2600" dirty="0">
              <a:latin typeface="Roboto Condensed" panose="020B0604020202020204" charset="0"/>
              <a:ea typeface="Roboto Condensed" panose="020B0604020202020204" charset="0"/>
              <a:cs typeface="Times New Roman" panose="02020603050405020304" pitchFamily="18" charset="0"/>
            </a:endParaRPr>
          </a:p>
          <a:p>
            <a:pPr marR="0" lvl="0" algn="ctr">
              <a:lnSpc>
                <a:spcPct val="107000"/>
              </a:lnSpc>
              <a:spcBef>
                <a:spcPts val="0"/>
              </a:spcBef>
              <a:spcAft>
                <a:spcPts val="0"/>
              </a:spcAft>
            </a:pPr>
            <a:r>
              <a:rPr lang="en-US" sz="2600" dirty="0">
                <a:latin typeface="Roboto Condensed" panose="020B0604020202020204" charset="0"/>
                <a:ea typeface="Roboto Condensed" panose="020B0604020202020204" charset="0"/>
                <a:cs typeface="Times New Roman" panose="02020603050405020304" pitchFamily="18" charset="0"/>
              </a:rPr>
              <a:t>God of </a:t>
            </a:r>
            <a:r>
              <a:rPr lang="en-US" sz="2600" dirty="0" smtClean="0">
                <a:latin typeface="Roboto Condensed" panose="020B0604020202020204" charset="0"/>
                <a:ea typeface="Roboto Condensed" panose="020B0604020202020204" charset="0"/>
                <a:cs typeface="Times New Roman" panose="02020603050405020304" pitchFamily="18" charset="0"/>
              </a:rPr>
              <a:t>Wonders (Third Day)</a:t>
            </a:r>
            <a:endParaRPr lang="en-US" sz="2600" dirty="0">
              <a:latin typeface="Roboto Condensed" panose="020B0604020202020204" charset="0"/>
              <a:ea typeface="Roboto Condensed" panose="020B0604020202020204" charset="0"/>
              <a:cs typeface="Times New Roman" panose="02020603050405020304" pitchFamily="18" charset="0"/>
            </a:endParaRPr>
          </a:p>
          <a:p>
            <a:pPr marR="0" lvl="0" algn="ctr">
              <a:lnSpc>
                <a:spcPct val="107000"/>
              </a:lnSpc>
              <a:spcBef>
                <a:spcPts val="0"/>
              </a:spcBef>
              <a:spcAft>
                <a:spcPts val="0"/>
              </a:spcAft>
            </a:pPr>
            <a:r>
              <a:rPr lang="en-US" sz="2600" dirty="0">
                <a:latin typeface="Roboto Condensed" panose="020B0604020202020204" charset="0"/>
                <a:ea typeface="Roboto Condensed" panose="020B0604020202020204" charset="0"/>
                <a:cs typeface="Times New Roman" panose="02020603050405020304" pitchFamily="18" charset="0"/>
              </a:rPr>
              <a:t>Indescribable </a:t>
            </a:r>
            <a:r>
              <a:rPr lang="en-US" sz="2600" dirty="0" smtClean="0">
                <a:latin typeface="Roboto Condensed" panose="020B0604020202020204" charset="0"/>
                <a:ea typeface="Roboto Condensed" panose="020B0604020202020204" charset="0"/>
                <a:cs typeface="Times New Roman" panose="02020603050405020304" pitchFamily="18" charset="0"/>
              </a:rPr>
              <a:t>by Chris </a:t>
            </a:r>
            <a:r>
              <a:rPr lang="en-US" sz="2600" dirty="0">
                <a:latin typeface="Roboto Condensed" panose="020B0604020202020204" charset="0"/>
                <a:ea typeface="Roboto Condensed" panose="020B0604020202020204" charset="0"/>
                <a:cs typeface="Times New Roman" panose="02020603050405020304" pitchFamily="18" charset="0"/>
              </a:rPr>
              <a:t>Tomlin</a:t>
            </a:r>
          </a:p>
          <a:p>
            <a:pPr marR="0" lvl="0" algn="ctr">
              <a:lnSpc>
                <a:spcPct val="107000"/>
              </a:lnSpc>
              <a:spcBef>
                <a:spcPts val="0"/>
              </a:spcBef>
              <a:spcAft>
                <a:spcPts val="0"/>
              </a:spcAft>
            </a:pPr>
            <a:r>
              <a:rPr lang="en-US" sz="2600" dirty="0">
                <a:latin typeface="Roboto Condensed" panose="020B0604020202020204" charset="0"/>
                <a:ea typeface="Roboto Condensed" panose="020B0604020202020204" charset="0"/>
                <a:cs typeface="Times New Roman" panose="02020603050405020304" pitchFamily="18" charset="0"/>
              </a:rPr>
              <a:t>All Things New </a:t>
            </a:r>
            <a:r>
              <a:rPr lang="en-US" sz="2600" dirty="0" smtClean="0">
                <a:latin typeface="Roboto Condensed" panose="020B0604020202020204" charset="0"/>
                <a:ea typeface="Roboto Condensed" panose="020B0604020202020204" charset="0"/>
                <a:cs typeface="Times New Roman" panose="02020603050405020304" pitchFamily="18" charset="0"/>
              </a:rPr>
              <a:t>by </a:t>
            </a:r>
            <a:r>
              <a:rPr lang="en-US" sz="2600" dirty="0">
                <a:latin typeface="Roboto Condensed" panose="020B0604020202020204" charset="0"/>
                <a:ea typeface="Roboto Condensed" panose="020B0604020202020204" charset="0"/>
                <a:cs typeface="Times New Roman" panose="02020603050405020304" pitchFamily="18" charset="0"/>
              </a:rPr>
              <a:t>Steven Curtis </a:t>
            </a:r>
            <a:r>
              <a:rPr lang="en-US" sz="2600" dirty="0" smtClean="0">
                <a:latin typeface="Roboto Condensed" panose="020B0604020202020204" charset="0"/>
                <a:ea typeface="Roboto Condensed" panose="020B0604020202020204" charset="0"/>
                <a:cs typeface="Times New Roman" panose="02020603050405020304" pitchFamily="18" charset="0"/>
              </a:rPr>
              <a:t>Chapman</a:t>
            </a:r>
            <a:endParaRPr lang="en-US" sz="2600" dirty="0">
              <a:latin typeface="Roboto Condensed" panose="020B0604020202020204" charset="0"/>
              <a:ea typeface="Roboto Condensed" panose="020B0604020202020204" charset="0"/>
              <a:cs typeface="Times New Roman" panose="02020603050405020304" pitchFamily="18" charset="0"/>
            </a:endParaRPr>
          </a:p>
        </p:txBody>
      </p:sp>
      <p:pic>
        <p:nvPicPr>
          <p:cNvPr id="5" name="Picture 4" descr="The Wright Wreport: Wanna Learn Wolof? Then Sing a Happy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0438" y="24703"/>
            <a:ext cx="2183528" cy="1489166"/>
          </a:xfrm>
          <a:prstGeom prst="rect">
            <a:avLst/>
          </a:prstGeom>
        </p:spPr>
      </p:pic>
    </p:spTree>
    <p:extLst>
      <p:ext uri="{BB962C8B-B14F-4D97-AF65-F5344CB8AC3E}">
        <p14:creationId xmlns:p14="http://schemas.microsoft.com/office/powerpoint/2010/main" val="2717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946366" y="457200"/>
            <a:ext cx="9666513" cy="5078313"/>
          </a:xfrm>
          <a:prstGeom prst="rect">
            <a:avLst/>
          </a:prstGeom>
        </p:spPr>
        <p:txBody>
          <a:bodyPr wrap="square">
            <a:spAutoFit/>
          </a:bodyPr>
          <a:lstStyle/>
          <a:p>
            <a:r>
              <a:rPr lang="en-US" sz="3600" b="1" dirty="0">
                <a:solidFill>
                  <a:srgbClr val="000000"/>
                </a:solidFill>
                <a:latin typeface="Roboto Condensed" panose="02000000000000000000" pitchFamily="2" charset="0"/>
                <a:ea typeface="Roboto Condensed" panose="02000000000000000000" pitchFamily="2" charset="0"/>
              </a:rPr>
              <a:t>Opening Prayer</a:t>
            </a:r>
            <a:endParaRPr lang="en-US" sz="3600" dirty="0">
              <a:latin typeface="Roboto Condensed" panose="02000000000000000000" pitchFamily="2" charset="0"/>
              <a:ea typeface="Roboto Condensed" panose="02000000000000000000" pitchFamily="2" charset="0"/>
            </a:endParaRPr>
          </a:p>
          <a:p>
            <a:endParaRPr lang="en-US" sz="3600" dirty="0" smtClean="0">
              <a:solidFill>
                <a:srgbClr val="000000"/>
              </a:solidFill>
              <a:latin typeface="Roboto Condensed" panose="02000000000000000000" pitchFamily="2" charset="0"/>
              <a:ea typeface="Roboto Condensed" panose="02000000000000000000" pitchFamily="2" charset="0"/>
            </a:endParaRPr>
          </a:p>
          <a:p>
            <a:r>
              <a:rPr lang="en-US" sz="3600" dirty="0" smtClean="0">
                <a:solidFill>
                  <a:srgbClr val="000000"/>
                </a:solidFill>
                <a:latin typeface="Roboto Condensed" panose="02000000000000000000" pitchFamily="2" charset="0"/>
                <a:ea typeface="Roboto Condensed" panose="02000000000000000000" pitchFamily="2" charset="0"/>
              </a:rPr>
              <a:t>God </a:t>
            </a:r>
            <a:r>
              <a:rPr lang="en-US" sz="3600" dirty="0">
                <a:solidFill>
                  <a:srgbClr val="000000"/>
                </a:solidFill>
                <a:latin typeface="Roboto Condensed" panose="02000000000000000000" pitchFamily="2" charset="0"/>
                <a:ea typeface="Roboto Condensed" panose="02000000000000000000" pitchFamily="2" charset="0"/>
              </a:rPr>
              <a:t>of the mountains, God of the sparrow, we come before you today in awe at the beauty and diversity of all you have created. As people of faith, may our eyes always be open to the wonder and majesty of this world, and may we appreciate and honour the myriad of creatures who, together with us, make </a:t>
            </a:r>
            <a:r>
              <a:rPr lang="en-US" sz="3600" dirty="0" smtClean="0">
                <a:solidFill>
                  <a:srgbClr val="000000"/>
                </a:solidFill>
                <a:latin typeface="Roboto Condensed" panose="02000000000000000000" pitchFamily="2" charset="0"/>
                <a:ea typeface="Roboto Condensed" panose="02000000000000000000" pitchFamily="2" charset="0"/>
              </a:rPr>
              <a:t>up </a:t>
            </a:r>
            <a:r>
              <a:rPr lang="en-US" sz="3600" dirty="0">
                <a:solidFill>
                  <a:srgbClr val="000000"/>
                </a:solidFill>
                <a:latin typeface="Roboto Condensed" panose="02000000000000000000" pitchFamily="2" charset="0"/>
                <a:ea typeface="Roboto Condensed" panose="02000000000000000000" pitchFamily="2" charset="0"/>
              </a:rPr>
              <a:t>this amazing </a:t>
            </a:r>
            <a:r>
              <a:rPr lang="en-US" sz="3600" dirty="0" smtClean="0">
                <a:solidFill>
                  <a:srgbClr val="000000"/>
                </a:solidFill>
                <a:latin typeface="Roboto Condensed" panose="02000000000000000000" pitchFamily="2" charset="0"/>
                <a:ea typeface="Roboto Condensed" panose="02000000000000000000" pitchFamily="2" charset="0"/>
              </a:rPr>
              <a:t>cosmos …</a:t>
            </a:r>
            <a:endParaRPr lang="en-US" sz="36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1547348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2024743" y="1463040"/>
            <a:ext cx="9666513" cy="3416320"/>
          </a:xfrm>
          <a:prstGeom prst="rect">
            <a:avLst/>
          </a:prstGeom>
        </p:spPr>
        <p:txBody>
          <a:bodyPr wrap="square">
            <a:spAutoFit/>
          </a:bodyPr>
          <a:lstStyle/>
          <a:p>
            <a:r>
              <a:rPr lang="en-US" sz="3600" dirty="0" smtClean="0">
                <a:solidFill>
                  <a:srgbClr val="000000"/>
                </a:solidFill>
                <a:latin typeface="Roboto Condensed" panose="02000000000000000000" pitchFamily="2" charset="0"/>
                <a:ea typeface="Roboto Condensed" panose="02000000000000000000" pitchFamily="2" charset="0"/>
              </a:rPr>
              <a:t>… May </a:t>
            </a:r>
            <a:r>
              <a:rPr lang="en-US" sz="3600" dirty="0">
                <a:solidFill>
                  <a:srgbClr val="000000"/>
                </a:solidFill>
                <a:latin typeface="Roboto Condensed" panose="02000000000000000000" pitchFamily="2" charset="0"/>
                <a:ea typeface="Roboto Condensed" panose="02000000000000000000" pitchFamily="2" charset="0"/>
              </a:rPr>
              <a:t>our </a:t>
            </a:r>
            <a:r>
              <a:rPr lang="en-US" sz="3600" dirty="0" err="1">
                <a:solidFill>
                  <a:srgbClr val="000000"/>
                </a:solidFill>
                <a:latin typeface="Roboto Condensed" panose="02000000000000000000" pitchFamily="2" charset="0"/>
                <a:ea typeface="Roboto Condensed" panose="02000000000000000000" pitchFamily="2" charset="0"/>
              </a:rPr>
              <a:t>marvelling</a:t>
            </a:r>
            <a:r>
              <a:rPr lang="en-US" sz="3600" dirty="0">
                <a:solidFill>
                  <a:srgbClr val="000000"/>
                </a:solidFill>
                <a:latin typeface="Roboto Condensed" panose="02000000000000000000" pitchFamily="2" charset="0"/>
                <a:ea typeface="Roboto Condensed" panose="02000000000000000000" pitchFamily="2" charset="0"/>
              </a:rPr>
              <a:t> lead us to be wise stewards of your creation, careful in our use of its resources, so that future generations may enjoy the abundance and splendor with which you have surrounded us. All praise to you, our Creator, through Jesus Christ our Lord. Amen.</a:t>
            </a:r>
            <a:endParaRPr lang="en-US" sz="36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36310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749048" y="344117"/>
            <a:ext cx="9666513" cy="6169766"/>
          </a:xfrm>
          <a:prstGeom prst="rect">
            <a:avLst/>
          </a:prstGeom>
        </p:spPr>
        <p:txBody>
          <a:bodyPr wrap="square">
            <a:spAutoFit/>
          </a:bodyPr>
          <a:lstStyle/>
          <a:p>
            <a:r>
              <a:rPr lang="en-US" sz="3600" b="1" dirty="0" smtClean="0">
                <a:solidFill>
                  <a:srgbClr val="000000"/>
                </a:solidFill>
                <a:latin typeface="Roboto Condensed" panose="02000000000000000000" pitchFamily="2" charset="0"/>
                <a:ea typeface="Roboto Condensed" panose="02000000000000000000" pitchFamily="2" charset="0"/>
              </a:rPr>
              <a:t>Biblical Reading</a:t>
            </a:r>
            <a:endParaRPr lang="en-US" sz="3600" dirty="0">
              <a:latin typeface="Roboto Condensed" panose="02000000000000000000" pitchFamily="2" charset="0"/>
              <a:ea typeface="Roboto Condensed" panose="02000000000000000000" pitchFamily="2" charset="0"/>
            </a:endParaRPr>
          </a:p>
          <a:p>
            <a:endParaRPr lang="en-US" sz="3600" dirty="0">
              <a:latin typeface="Roboto Condensed" panose="02000000000000000000" pitchFamily="2" charset="0"/>
              <a:ea typeface="Roboto Condensed" panose="02000000000000000000" pitchFamily="2" charset="0"/>
            </a:endParaRPr>
          </a:p>
          <a:p>
            <a:r>
              <a:rPr lang="en-US" sz="2600" dirty="0">
                <a:latin typeface="Roboto Condensed" panose="020B0604020202020204" charset="0"/>
                <a:ea typeface="Roboto Condensed" panose="020B0604020202020204" charset="0"/>
              </a:rPr>
              <a:t>A reading from the </a:t>
            </a:r>
            <a:r>
              <a:rPr lang="en-US" sz="2600" dirty="0" smtClean="0">
                <a:latin typeface="Roboto Condensed" panose="020B0604020202020204" charset="0"/>
                <a:ea typeface="Roboto Condensed" panose="020B0604020202020204" charset="0"/>
              </a:rPr>
              <a:t>Book </a:t>
            </a:r>
            <a:r>
              <a:rPr lang="en-US" sz="2600" dirty="0">
                <a:latin typeface="Roboto Condensed" panose="020B0604020202020204" charset="0"/>
                <a:ea typeface="Roboto Condensed" panose="020B0604020202020204" charset="0"/>
              </a:rPr>
              <a:t>of Job (Job </a:t>
            </a:r>
            <a:r>
              <a:rPr lang="en-US" sz="2600" dirty="0" smtClean="0">
                <a:latin typeface="Roboto Condensed" panose="020B0604020202020204" charset="0"/>
                <a:ea typeface="Roboto Condensed" panose="020B0604020202020204" charset="0"/>
              </a:rPr>
              <a:t>12:7-10,13</a:t>
            </a:r>
            <a:r>
              <a:rPr lang="en-US" sz="2600" dirty="0">
                <a:latin typeface="Roboto Condensed" panose="020B0604020202020204" charset="0"/>
                <a:ea typeface="Roboto Condensed" panose="020B0604020202020204" charset="0"/>
              </a:rPr>
              <a:t>)</a:t>
            </a:r>
          </a:p>
          <a:p>
            <a:endParaRPr lang="en-US" sz="2600" dirty="0" smtClean="0">
              <a:latin typeface="Roboto Condensed" panose="020B0604020202020204" charset="0"/>
              <a:ea typeface="Roboto Condensed" panose="020B0604020202020204" charset="0"/>
            </a:endParaRPr>
          </a:p>
          <a:p>
            <a:pPr>
              <a:lnSpc>
                <a:spcPct val="107000"/>
              </a:lnSpc>
            </a:pPr>
            <a:r>
              <a:rPr lang="en-US" sz="2600" dirty="0">
                <a:latin typeface="Roboto Condensed" panose="020B0604020202020204" charset="0"/>
                <a:ea typeface="Roboto Condensed" panose="020B0604020202020204" charset="0"/>
                <a:cs typeface="Times New Roman" panose="02020603050405020304" pitchFamily="18" charset="0"/>
              </a:rPr>
              <a:t>Ask the animals, and they will teach you; the birds of the air, and they will tell you; ask the plants of the earth, and they will teach you; and the fish of the sea will declare to you. Who among all these, does not know that the hand of the LORD has done this? In his hand, is the life of every living thing and the breath of every human being … With God are wisdom and strength; he has counsel and understanding.</a:t>
            </a:r>
          </a:p>
          <a:p>
            <a:endParaRPr lang="en-US" sz="2600" dirty="0" smtClean="0">
              <a:latin typeface="Roboto Condensed" panose="020B0604020202020204" charset="0"/>
              <a:ea typeface="Roboto Condensed" panose="020B0604020202020204" charset="0"/>
            </a:endParaRPr>
          </a:p>
          <a:p>
            <a:endParaRPr lang="en-US" sz="2600" dirty="0">
              <a:latin typeface="Roboto Condensed" panose="020B0604020202020204" charset="0"/>
              <a:ea typeface="Roboto Condensed" panose="020B0604020202020204" charset="0"/>
            </a:endParaRPr>
          </a:p>
          <a:p>
            <a:r>
              <a:rPr lang="en-US" sz="2600" dirty="0">
                <a:latin typeface="Roboto Condensed" panose="020B0604020202020204" charset="0"/>
                <a:ea typeface="Roboto Condensed" panose="020B0604020202020204" charset="0"/>
              </a:rPr>
              <a:t>The Word of the Lord.</a:t>
            </a:r>
          </a:p>
          <a:p>
            <a:r>
              <a:rPr lang="en-US" sz="2600" dirty="0" smtClean="0">
                <a:latin typeface="Roboto Condensed" panose="020B0604020202020204" charset="0"/>
                <a:ea typeface="Roboto Condensed" panose="020B0604020202020204" charset="0"/>
              </a:rPr>
              <a:t>(Thanks be to God.)</a:t>
            </a:r>
            <a:endParaRPr lang="en-US" sz="2600" dirty="0">
              <a:latin typeface="Roboto Condensed" panose="020B0604020202020204" charset="0"/>
              <a:ea typeface="Roboto Condensed" panose="020B0604020202020204" charset="0"/>
            </a:endParaRPr>
          </a:p>
        </p:txBody>
      </p:sp>
    </p:spTree>
    <p:extLst>
      <p:ext uri="{BB962C8B-B14F-4D97-AF65-F5344CB8AC3E}">
        <p14:creationId xmlns:p14="http://schemas.microsoft.com/office/powerpoint/2010/main" val="121979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878633" y="350404"/>
            <a:ext cx="9666513" cy="4893647"/>
          </a:xfrm>
          <a:prstGeom prst="rect">
            <a:avLst/>
          </a:prstGeom>
        </p:spPr>
        <p:txBody>
          <a:bodyPr wrap="square">
            <a:spAutoFit/>
          </a:bodyPr>
          <a:lstStyle/>
          <a:p>
            <a:r>
              <a:rPr lang="en-US" sz="3600" b="1" dirty="0" smtClean="0">
                <a:solidFill>
                  <a:srgbClr val="000000"/>
                </a:solidFill>
                <a:latin typeface="Roboto Condensed" panose="02000000000000000000" pitchFamily="2" charset="0"/>
                <a:ea typeface="Roboto Condensed" panose="02000000000000000000" pitchFamily="2" charset="0"/>
              </a:rPr>
              <a:t>Reading for Reflection</a:t>
            </a:r>
            <a:endParaRPr lang="en-US" sz="3600" dirty="0">
              <a:latin typeface="Roboto Condensed" panose="02000000000000000000" pitchFamily="2" charset="0"/>
              <a:ea typeface="Roboto Condensed" panose="02000000000000000000" pitchFamily="2" charset="0"/>
            </a:endParaRPr>
          </a:p>
          <a:p>
            <a:endParaRPr lang="en-US" sz="3600" dirty="0" smtClean="0">
              <a:solidFill>
                <a:srgbClr val="000000"/>
              </a:solidFill>
              <a:latin typeface="Roboto Condensed" panose="02000000000000000000" pitchFamily="2" charset="0"/>
              <a:ea typeface="Roboto Condensed" panose="02000000000000000000" pitchFamily="2" charset="0"/>
            </a:endParaRPr>
          </a:p>
          <a:p>
            <a:r>
              <a:rPr lang="en-US" sz="2400" b="1" dirty="0">
                <a:latin typeface="Roboto Condensed" panose="02000000000000000000" pitchFamily="2" charset="0"/>
                <a:ea typeface="Roboto Condensed" panose="02000000000000000000" pitchFamily="2" charset="0"/>
              </a:rPr>
              <a:t>From Pope Francis’ 2015 </a:t>
            </a:r>
            <a:r>
              <a:rPr lang="en-US" sz="2400" b="1" dirty="0" smtClean="0">
                <a:latin typeface="Roboto Condensed" panose="02000000000000000000" pitchFamily="2" charset="0"/>
                <a:ea typeface="Roboto Condensed" panose="02000000000000000000" pitchFamily="2" charset="0"/>
              </a:rPr>
              <a:t>Encyclical </a:t>
            </a:r>
            <a:r>
              <a:rPr lang="en-US" sz="2400" b="1" dirty="0">
                <a:latin typeface="Roboto Condensed" panose="02000000000000000000" pitchFamily="2" charset="0"/>
                <a:ea typeface="Roboto Condensed" panose="02000000000000000000" pitchFamily="2" charset="0"/>
              </a:rPr>
              <a:t>L</a:t>
            </a:r>
            <a:r>
              <a:rPr lang="en-US" sz="2400" b="1" dirty="0" smtClean="0">
                <a:latin typeface="Roboto Condensed" panose="02000000000000000000" pitchFamily="2" charset="0"/>
                <a:ea typeface="Roboto Condensed" panose="02000000000000000000" pitchFamily="2" charset="0"/>
              </a:rPr>
              <a:t>etter </a:t>
            </a:r>
            <a:r>
              <a:rPr lang="en-US" sz="2400" b="1" dirty="0">
                <a:latin typeface="Roboto Condensed" panose="02000000000000000000" pitchFamily="2" charset="0"/>
                <a:ea typeface="Roboto Condensed" panose="02000000000000000000" pitchFamily="2" charset="0"/>
              </a:rPr>
              <a:t>“</a:t>
            </a:r>
            <a:r>
              <a:rPr lang="en-US" sz="2400" b="1" dirty="0" err="1">
                <a:latin typeface="Roboto Condensed" panose="02000000000000000000" pitchFamily="2" charset="0"/>
                <a:ea typeface="Roboto Condensed" panose="02000000000000000000" pitchFamily="2" charset="0"/>
              </a:rPr>
              <a:t>Laudato</a:t>
            </a:r>
            <a:r>
              <a:rPr lang="en-US" sz="2400" b="1" dirty="0">
                <a:latin typeface="Roboto Condensed" panose="02000000000000000000" pitchFamily="2" charset="0"/>
                <a:ea typeface="Roboto Condensed" panose="02000000000000000000" pitchFamily="2" charset="0"/>
              </a:rPr>
              <a:t> Si’,” on care for our common home:</a:t>
            </a:r>
            <a:endParaRPr lang="en-US" sz="2400" dirty="0">
              <a:latin typeface="Roboto Condensed" panose="02000000000000000000" pitchFamily="2" charset="0"/>
              <a:ea typeface="Roboto Condensed" panose="02000000000000000000" pitchFamily="2" charset="0"/>
            </a:endParaRPr>
          </a:p>
          <a:p>
            <a:r>
              <a:rPr lang="en-US" sz="2400" dirty="0">
                <a:latin typeface="Roboto Condensed" panose="02000000000000000000" pitchFamily="2" charset="0"/>
                <a:ea typeface="Roboto Condensed" panose="02000000000000000000" pitchFamily="2" charset="0"/>
              </a:rPr>
              <a:t/>
            </a:r>
            <a:br>
              <a:rPr lang="en-US" sz="2400" dirty="0">
                <a:latin typeface="Roboto Condensed" panose="02000000000000000000" pitchFamily="2" charset="0"/>
                <a:ea typeface="Roboto Condensed" panose="02000000000000000000" pitchFamily="2" charset="0"/>
              </a:rPr>
            </a:br>
            <a:r>
              <a:rPr lang="en-US" sz="2400" dirty="0">
                <a:latin typeface="Roboto Condensed" panose="02000000000000000000" pitchFamily="2" charset="0"/>
                <a:ea typeface="Roboto Condensed" panose="02000000000000000000" pitchFamily="2" charset="0"/>
              </a:rPr>
              <a:t>Just as happens when we fall in love with someone, whenever [St. Francis of Assisi] would gaze at the sun, the moon or the smallest of animals, he burst into song, drawing all other creatures into his praise. He communed with all creation, even preaching to the flowers, inviting them “to praise the Lord, just as if they were endowed with reason” … To him, each and every creature was a sister united to him by bonds of affection. That is why he felt called to care for all that </a:t>
            </a:r>
            <a:r>
              <a:rPr lang="en-US" sz="2400" dirty="0" smtClean="0">
                <a:latin typeface="Roboto Condensed" panose="02000000000000000000" pitchFamily="2" charset="0"/>
                <a:ea typeface="Roboto Condensed" panose="02000000000000000000" pitchFamily="2" charset="0"/>
              </a:rPr>
              <a:t>exists …</a:t>
            </a:r>
            <a:endParaRPr lang="en-US" sz="3600" dirty="0">
              <a:latin typeface="Roboto Condensed" panose="02000000000000000000" pitchFamily="2" charset="0"/>
              <a:ea typeface="Roboto Condensed" panose="02000000000000000000" pitchFamily="2" charset="0"/>
            </a:endParaRPr>
          </a:p>
        </p:txBody>
      </p:sp>
    </p:spTree>
    <p:extLst>
      <p:ext uri="{BB962C8B-B14F-4D97-AF65-F5344CB8AC3E}">
        <p14:creationId xmlns:p14="http://schemas.microsoft.com/office/powerpoint/2010/main" val="228136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1851" y="5059385"/>
            <a:ext cx="3805646" cy="179861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052" y="0"/>
            <a:ext cx="904352" cy="6858000"/>
          </a:xfrm>
          <a:prstGeom prst="rect">
            <a:avLst/>
          </a:prstGeom>
        </p:spPr>
      </p:pic>
      <p:sp>
        <p:nvSpPr>
          <p:cNvPr id="4" name="Rectangle 3"/>
          <p:cNvSpPr/>
          <p:nvPr/>
        </p:nvSpPr>
        <p:spPr>
          <a:xfrm>
            <a:off x="1878633" y="151179"/>
            <a:ext cx="9666513" cy="3785652"/>
          </a:xfrm>
          <a:prstGeom prst="rect">
            <a:avLst/>
          </a:prstGeom>
        </p:spPr>
        <p:txBody>
          <a:bodyPr wrap="square">
            <a:spAutoFit/>
          </a:bodyPr>
          <a:lstStyle/>
          <a:p>
            <a:endParaRPr lang="en-US" sz="2400" dirty="0" smtClean="0">
              <a:latin typeface="Roboto Condensed" panose="02000000000000000000" pitchFamily="2" charset="0"/>
              <a:ea typeface="Roboto Condensed" panose="02000000000000000000" pitchFamily="2" charset="0"/>
            </a:endParaRPr>
          </a:p>
          <a:p>
            <a:endParaRPr lang="en-US" sz="2400" dirty="0">
              <a:latin typeface="Roboto Condensed" panose="02000000000000000000" pitchFamily="2" charset="0"/>
              <a:ea typeface="Roboto Condensed" panose="02000000000000000000" pitchFamily="2" charset="0"/>
            </a:endParaRPr>
          </a:p>
          <a:p>
            <a:endParaRPr lang="en-US" sz="2400" dirty="0" smtClean="0">
              <a:latin typeface="Roboto Condensed" panose="02000000000000000000" pitchFamily="2" charset="0"/>
              <a:ea typeface="Roboto Condensed" panose="02000000000000000000" pitchFamily="2" charset="0"/>
            </a:endParaRPr>
          </a:p>
          <a:p>
            <a:endParaRPr lang="en-US" sz="2400" dirty="0" smtClean="0">
              <a:latin typeface="Roboto Condensed" panose="02000000000000000000" pitchFamily="2" charset="0"/>
              <a:ea typeface="Roboto Condensed" panose="02000000000000000000" pitchFamily="2" charset="0"/>
            </a:endParaRPr>
          </a:p>
          <a:p>
            <a:r>
              <a:rPr lang="en-US" sz="2400" dirty="0" smtClean="0">
                <a:latin typeface="Roboto Condensed" panose="02000000000000000000" pitchFamily="2" charset="0"/>
                <a:ea typeface="Roboto Condensed" panose="02000000000000000000" pitchFamily="2" charset="0"/>
              </a:rPr>
              <a:t>… </a:t>
            </a:r>
            <a:r>
              <a:rPr lang="en-US" sz="2400" dirty="0">
                <a:latin typeface="Roboto Condensed" panose="02000000000000000000" pitchFamily="2" charset="0"/>
                <a:ea typeface="Roboto Condensed" panose="02000000000000000000" pitchFamily="2" charset="0"/>
              </a:rPr>
              <a:t>If we approach nature and the environment without this openness to awe and wonder, if we no longer speak the language of fraternity and beauty in our relationship with the world, our attitude will be that of masters, consumers, ruthless exploiters, unable to set limits on their immediate needs. By contrast, if we feel intimately united with all that exists, then ... care will well up spontaneously.</a:t>
            </a:r>
          </a:p>
        </p:txBody>
      </p:sp>
    </p:spTree>
    <p:extLst>
      <p:ext uri="{BB962C8B-B14F-4D97-AF65-F5344CB8AC3E}">
        <p14:creationId xmlns:p14="http://schemas.microsoft.com/office/powerpoint/2010/main" val="424759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tholic Education Week 2021 PPT Template" id="{2C639939-FC63-4017-95FC-B7B14B267F9B}" vid="{BB537387-6191-46D7-9D95-F46C510957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TotalTime>
  <Words>954</Words>
  <Application>Microsoft Office PowerPoint</Application>
  <PresentationFormat>Widescreen</PresentationFormat>
  <Paragraphs>51</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 Light</vt:lpstr>
      <vt:lpstr>Calibri</vt:lpstr>
      <vt:lpstr>Roboto Condensed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Simcoe Muskoka Catholic DSB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Murray Watson</dc:creator>
  <cp:lastModifiedBy>OCSTA - Ashlee Cabral</cp:lastModifiedBy>
  <cp:revision>33</cp:revision>
  <dcterms:created xsi:type="dcterms:W3CDTF">2020-11-06T17:57:09Z</dcterms:created>
  <dcterms:modified xsi:type="dcterms:W3CDTF">2020-11-20T19:31:58Z</dcterms:modified>
</cp:coreProperties>
</file>